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735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515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490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25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456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657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325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59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028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63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599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22439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946306D-5ADD-463A-949A-DEEBA39D70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73A035-1F9A-4381-AC96-683CD2DF5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4ED641-0671-4D88-92E6-026A8C9F1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02EF2F-E7B1-40FC-885B-C4D89902B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Imagen 7" descr="Imagen que contiene dibujo, flor&#10;&#10;Descripción generada automáticamente">
            <a:extLst>
              <a:ext uri="{FF2B5EF4-FFF2-40B4-BE49-F238E27FC236}">
                <a16:creationId xmlns:a16="http://schemas.microsoft.com/office/drawing/2014/main" id="{BDFEE2E6-2032-47B3-BE60-72A691223F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08" r="-1" b="19572"/>
          <a:stretch/>
        </p:blipFill>
        <p:spPr>
          <a:xfrm>
            <a:off x="446532" y="599725"/>
            <a:ext cx="11292143" cy="355725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180D5DB-9658-40A6-A418-7C6998222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199467"/>
            <a:ext cx="11296733" cy="219109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602A7A8-FC91-4886-B364-2AB2017E9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120" y="4319752"/>
            <a:ext cx="10947620" cy="1155959"/>
          </a:xfrm>
        </p:spPr>
        <p:txBody>
          <a:bodyPr>
            <a:normAutofit/>
          </a:bodyPr>
          <a:lstStyle/>
          <a:p>
            <a:r>
              <a:rPr lang="es-PE" dirty="0">
                <a:solidFill>
                  <a:srgbClr val="FFFFFF"/>
                </a:solidFill>
              </a:rPr>
              <a:t>Cultura de mercado libre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8B359E4-218F-44D5-8D5B-5D12D06EE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220" y="5475712"/>
            <a:ext cx="10887519" cy="476099"/>
          </a:xfrm>
        </p:spPr>
        <p:txBody>
          <a:bodyPr>
            <a:normAutofit/>
          </a:bodyPr>
          <a:lstStyle/>
          <a:p>
            <a:r>
              <a:rPr lang="es-PE" dirty="0">
                <a:solidFill>
                  <a:srgbClr val="FFFFFF">
                    <a:alpha val="75000"/>
                  </a:srgbClr>
                </a:solidFill>
              </a:rPr>
              <a:t>Roberto Carlos zegarra reyes</a:t>
            </a:r>
          </a:p>
        </p:txBody>
      </p:sp>
    </p:spTree>
    <p:extLst>
      <p:ext uri="{BB962C8B-B14F-4D97-AF65-F5344CB8AC3E}">
        <p14:creationId xmlns:p14="http://schemas.microsoft.com/office/powerpoint/2010/main" val="2188258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0909C9-121A-40EF-90DB-4984E563E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238896" cy="1428648"/>
          </a:xfrm>
        </p:spPr>
        <p:txBody>
          <a:bodyPr>
            <a:normAutofit fontScale="90000"/>
          </a:bodyPr>
          <a:lstStyle/>
          <a:p>
            <a:r>
              <a:rPr lang="es-ES" b="0" i="1" dirty="0">
                <a:solidFill>
                  <a:srgbClr val="263B51"/>
                </a:solidFill>
                <a:effectLst/>
                <a:latin typeface="Open Sans"/>
              </a:rPr>
              <a:t>"Cuando se ocultan las vulnerabilidades que surgen de la vida personal o laboral de cada individuo, lo mejor que se puede  hacer es compartir nuestras vulnerabilidades y ayudar a superarlas en equipo"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309DAB-AAC2-44D7-BF31-BC8630957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912" y="1416480"/>
            <a:ext cx="11029615" cy="3634486"/>
          </a:xfrm>
        </p:spPr>
        <p:txBody>
          <a:bodyPr/>
          <a:lstStyle/>
          <a:p>
            <a:r>
              <a:rPr lang="es-ES" b="0" i="0" dirty="0">
                <a:solidFill>
                  <a:srgbClr val="263B51"/>
                </a:solidFill>
                <a:effectLst/>
                <a:latin typeface="Open Sans"/>
              </a:rPr>
              <a:t>Mercado Libre maneja indicadores y procedimientos propios que representan  la razón de ser como negocio, su cultura y el proceso de</a:t>
            </a:r>
            <a:r>
              <a:rPr lang="es-ES" b="0" i="1" dirty="0">
                <a:solidFill>
                  <a:srgbClr val="263B51"/>
                </a:solidFill>
                <a:effectLst/>
                <a:latin typeface="Open Sans"/>
              </a:rPr>
              <a:t> performance </a:t>
            </a:r>
            <a:r>
              <a:rPr lang="es-ES" b="0" i="1" dirty="0" err="1">
                <a:solidFill>
                  <a:srgbClr val="263B51"/>
                </a:solidFill>
                <a:effectLst/>
                <a:latin typeface="Open Sans"/>
              </a:rPr>
              <a:t>review</a:t>
            </a:r>
            <a:r>
              <a:rPr lang="es-ES" b="0" i="0" dirty="0">
                <a:solidFill>
                  <a:srgbClr val="263B51"/>
                </a:solidFill>
                <a:effectLst/>
                <a:latin typeface="Open Sans"/>
              </a:rPr>
              <a:t> que ha sido recientemente repensado.</a:t>
            </a:r>
            <a:endParaRPr lang="es-PE" dirty="0"/>
          </a:p>
        </p:txBody>
      </p:sp>
      <p:pic>
        <p:nvPicPr>
          <p:cNvPr id="5" name="Imagen 4" descr="Imagen que contiene dibujo&#10;&#10;Descripción generada automáticamente">
            <a:extLst>
              <a:ext uri="{FF2B5EF4-FFF2-40B4-BE49-F238E27FC236}">
                <a16:creationId xmlns:a16="http://schemas.microsoft.com/office/drawing/2014/main" id="{7E03320E-E741-4810-9179-729FB91E65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4889500"/>
            <a:ext cx="3270250" cy="1968500"/>
          </a:xfrm>
          <a:prstGeom prst="rect">
            <a:avLst/>
          </a:prstGeom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64D9D538-8C32-484F-8F7E-20170AE3C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856972"/>
            <a:ext cx="327025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191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8A367B-D200-4144-BA56-EFC63B9A8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620" y="1521509"/>
            <a:ext cx="3568661" cy="3634486"/>
          </a:xfrm>
        </p:spPr>
        <p:txBody>
          <a:bodyPr>
            <a:normAutofit/>
          </a:bodyPr>
          <a:lstStyle/>
          <a:p>
            <a:r>
              <a:rPr lang="es-ES" b="0" i="0" dirty="0">
                <a:effectLst/>
                <a:latin typeface="Open Sans"/>
              </a:rPr>
              <a:t>Mercado Libre existe hace 18 años, nació como un emprendimiento en un garaje en Argentina, a partir de una idea diferente de compras en el mercado nacional, creando un </a:t>
            </a:r>
            <a:r>
              <a:rPr lang="es-ES" b="1" i="0" dirty="0">
                <a:effectLst/>
                <a:latin typeface="Open Sans"/>
              </a:rPr>
              <a:t>mercado online</a:t>
            </a:r>
            <a:r>
              <a:rPr lang="es-ES" b="0" i="0" dirty="0">
                <a:effectLst/>
                <a:latin typeface="Open Sans"/>
              </a:rPr>
              <a:t> para la negociación de una amplia variedad de bienes y servicios;  destacándose por ser</a:t>
            </a:r>
            <a:r>
              <a:rPr lang="es-ES" b="1" i="0" dirty="0">
                <a:effectLst/>
                <a:latin typeface="Open Sans"/>
              </a:rPr>
              <a:t> fácil, seguro y eficiente</a:t>
            </a:r>
            <a:r>
              <a:rPr lang="es-ES" b="0" i="0" dirty="0">
                <a:effectLst/>
                <a:latin typeface="Open Sans"/>
              </a:rPr>
              <a:t>.</a:t>
            </a:r>
            <a:endParaRPr lang="es-PE" dirty="0"/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D7C98282-38AA-4230-933D-254D0FBE6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1309752"/>
            <a:ext cx="6735272" cy="40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748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AF148F-39DC-4055-8E08-6BAF68537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224" y="1253412"/>
            <a:ext cx="3409782" cy="3823607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s-ES" b="0" i="0" dirty="0">
                <a:solidFill>
                  <a:srgbClr val="FFFFFF"/>
                </a:solidFill>
                <a:effectLst/>
                <a:latin typeface="Open Sans"/>
              </a:rPr>
              <a:t>Tiene por </a:t>
            </a:r>
            <a:r>
              <a:rPr lang="es-ES" b="1" i="0" dirty="0">
                <a:solidFill>
                  <a:srgbClr val="FFFFFF"/>
                </a:solidFill>
                <a:effectLst/>
                <a:latin typeface="Open Sans"/>
              </a:rPr>
              <a:t>misión principal</a:t>
            </a:r>
            <a:r>
              <a:rPr lang="es-ES" b="0" i="0" dirty="0">
                <a:solidFill>
                  <a:srgbClr val="FFFFFF"/>
                </a:solidFill>
                <a:effectLst/>
                <a:latin typeface="Open Sans"/>
              </a:rPr>
              <a:t> democratizar el mercado (precios y productos) dando acceso a todo cliente y todo proveedor de participar abiertamente. Sus </a:t>
            </a:r>
            <a:r>
              <a:rPr lang="es-ES" b="1" i="0" dirty="0">
                <a:solidFill>
                  <a:srgbClr val="FFFFFF"/>
                </a:solidFill>
                <a:effectLst/>
                <a:latin typeface="Open Sans"/>
              </a:rPr>
              <a:t>principios culturales</a:t>
            </a:r>
            <a:r>
              <a:rPr lang="es-ES" b="0" i="0" dirty="0">
                <a:solidFill>
                  <a:srgbClr val="FFFFFF"/>
                </a:solidFill>
                <a:effectLst/>
                <a:latin typeface="Open Sans"/>
              </a:rPr>
              <a:t> son:	</a:t>
            </a:r>
          </a:p>
          <a:p>
            <a:pPr>
              <a:lnSpc>
                <a:spcPct val="100000"/>
              </a:lnSpc>
            </a:pPr>
            <a:endParaRPr lang="es-ES" b="0" i="0" dirty="0">
              <a:solidFill>
                <a:srgbClr val="FFFFFF"/>
              </a:solidFill>
              <a:effectLst/>
              <a:latin typeface="Open Sans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s-ES" b="0" i="0" dirty="0">
                <a:solidFill>
                  <a:srgbClr val="FFFFFF"/>
                </a:solidFill>
                <a:effectLst/>
                <a:latin typeface="Open Sans"/>
              </a:rPr>
              <a:t>crear valor para los usuarios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s-PE" b="0" i="0" dirty="0">
                <a:solidFill>
                  <a:srgbClr val="FFFFFF"/>
                </a:solidFill>
                <a:effectLst/>
                <a:latin typeface="Open Sans"/>
              </a:rPr>
              <a:t>emprender tomando riesgos</a:t>
            </a:r>
            <a:endParaRPr lang="es-ES" dirty="0">
              <a:solidFill>
                <a:srgbClr val="FFFFFF"/>
              </a:solidFill>
              <a:latin typeface="Open Sans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s-PE" b="0" i="0" dirty="0">
                <a:solidFill>
                  <a:srgbClr val="FFFFFF"/>
                </a:solidFill>
                <a:effectLst/>
                <a:latin typeface="Open Sans"/>
              </a:rPr>
              <a:t>ejecutar con excelencia</a:t>
            </a:r>
            <a:endParaRPr lang="es-ES" b="0" i="0" dirty="0">
              <a:solidFill>
                <a:srgbClr val="FFFFFF"/>
              </a:solidFill>
              <a:effectLst/>
              <a:latin typeface="Open Sans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s-ES" b="0" i="0" dirty="0">
                <a:solidFill>
                  <a:srgbClr val="FFFFFF"/>
                </a:solidFill>
                <a:effectLst/>
                <a:latin typeface="Open Sans"/>
              </a:rPr>
              <a:t> estar en aprendizaje y mejora continuos</a:t>
            </a:r>
            <a:endParaRPr lang="es-PE" dirty="0">
              <a:solidFill>
                <a:srgbClr val="FFFFFF"/>
              </a:solidFill>
            </a:endParaRPr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E806BE07-EDF9-4129-B21A-C28A25CAF7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231" y="1362303"/>
            <a:ext cx="6831503" cy="411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337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91F47A-C0A9-4025-9669-7AC33E8A8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Proceso de Implementación de la Cultura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F235B6-D3D6-42FE-BC3E-AE1B8E2A3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0876"/>
            <a:ext cx="11029615" cy="408447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s-PE" b="0" i="0" dirty="0">
                <a:solidFill>
                  <a:srgbClr val="263B51"/>
                </a:solidFill>
                <a:effectLst/>
                <a:latin typeface="Open Sans"/>
              </a:rPr>
              <a:t>La </a:t>
            </a:r>
            <a:r>
              <a:rPr lang="es-PE" b="1" i="0" dirty="0">
                <a:solidFill>
                  <a:srgbClr val="263B51"/>
                </a:solidFill>
                <a:effectLst/>
                <a:latin typeface="Open Sans"/>
              </a:rPr>
              <a:t>administración del talento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b="1" i="0" dirty="0">
                <a:solidFill>
                  <a:srgbClr val="263B51"/>
                </a:solidFill>
                <a:effectLst/>
                <a:latin typeface="Open Sans"/>
              </a:rPr>
              <a:t>La arquitectura de la cultura</a:t>
            </a:r>
            <a:r>
              <a:rPr lang="es-PE" b="0" i="0" dirty="0">
                <a:solidFill>
                  <a:srgbClr val="263B51"/>
                </a:solidFill>
                <a:effectLst/>
                <a:latin typeface="Open Sans"/>
              </a:rPr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1" i="0" dirty="0">
                <a:solidFill>
                  <a:srgbClr val="263B51"/>
                </a:solidFill>
                <a:effectLst/>
                <a:latin typeface="Open Sans"/>
              </a:rPr>
              <a:t>Rediseñar el plan de desarrollo</a:t>
            </a:r>
            <a:r>
              <a:rPr lang="es-ES" b="0" i="0" dirty="0">
                <a:solidFill>
                  <a:srgbClr val="263B51"/>
                </a:solidFill>
                <a:effectLst/>
                <a:latin typeface="Open Sans"/>
              </a:rPr>
              <a:t>:</a:t>
            </a:r>
            <a:endParaRPr lang="es-PE" dirty="0">
              <a:solidFill>
                <a:srgbClr val="263B51"/>
              </a:solidFill>
              <a:latin typeface="Open Sans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PE" b="1" i="0" dirty="0">
                <a:solidFill>
                  <a:srgbClr val="263B51"/>
                </a:solidFill>
                <a:effectLst/>
                <a:latin typeface="Open Sans"/>
              </a:rPr>
              <a:t>Autoevaluación de procesos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b="0" i="0" dirty="0">
                <a:solidFill>
                  <a:srgbClr val="263B51"/>
                </a:solidFill>
                <a:effectLst/>
                <a:latin typeface="Open Sans"/>
              </a:rPr>
              <a:t>Finalmente se considera un </a:t>
            </a:r>
            <a:r>
              <a:rPr lang="es-ES" b="1" i="0" dirty="0">
                <a:solidFill>
                  <a:srgbClr val="263B51"/>
                </a:solidFill>
                <a:effectLst/>
                <a:latin typeface="Open Sans"/>
              </a:rPr>
              <a:t>proceso constante y cíclico</a:t>
            </a:r>
            <a:r>
              <a:rPr lang="es-ES" b="0" i="0" dirty="0">
                <a:solidFill>
                  <a:srgbClr val="263B51"/>
                </a:solidFill>
                <a:effectLst/>
                <a:latin typeface="Open Sans"/>
              </a:rPr>
              <a:t>, durante el que se mantienen conversaciones profundas con las personas,  con la mirada al futuro, basado en un entrenamiento “</a:t>
            </a:r>
            <a:r>
              <a:rPr lang="es-ES" b="0" i="1" dirty="0" err="1">
                <a:solidFill>
                  <a:srgbClr val="263B51"/>
                </a:solidFill>
                <a:effectLst/>
                <a:latin typeface="Open Sans"/>
              </a:rPr>
              <a:t>conversations</a:t>
            </a:r>
            <a:r>
              <a:rPr lang="es-ES" b="0" i="1" dirty="0">
                <a:solidFill>
                  <a:srgbClr val="263B51"/>
                </a:solidFill>
                <a:effectLst/>
                <a:latin typeface="Open Sans"/>
              </a:rPr>
              <a:t> and </a:t>
            </a:r>
            <a:r>
              <a:rPr lang="es-ES" b="0" i="1" dirty="0" err="1">
                <a:solidFill>
                  <a:srgbClr val="263B51"/>
                </a:solidFill>
                <a:effectLst/>
                <a:latin typeface="Open Sans"/>
              </a:rPr>
              <a:t>matter</a:t>
            </a:r>
            <a:r>
              <a:rPr lang="es-ES" b="0" i="0" dirty="0">
                <a:solidFill>
                  <a:srgbClr val="263B51"/>
                </a:solidFill>
                <a:effectLst/>
                <a:latin typeface="Open Sans"/>
              </a:rPr>
              <a:t>” y  dejando consignado lo básico. Se aplica la </a:t>
            </a:r>
            <a:r>
              <a:rPr lang="es-ES" b="1" i="0" dirty="0">
                <a:solidFill>
                  <a:srgbClr val="263B51"/>
                </a:solidFill>
                <a:effectLst/>
                <a:latin typeface="Open Sans"/>
              </a:rPr>
              <a:t>promoción basada en 6 criterios</a:t>
            </a:r>
            <a:r>
              <a:rPr lang="es-ES" b="0" i="0" dirty="0">
                <a:solidFill>
                  <a:srgbClr val="263B51"/>
                </a:solidFill>
                <a:effectLst/>
                <a:latin typeface="Open Sans"/>
              </a:rPr>
              <a:t> que se discuten con todo el equipo relacionado: </a:t>
            </a:r>
            <a:r>
              <a:rPr lang="es-ES" b="0" i="1" dirty="0">
                <a:solidFill>
                  <a:srgbClr val="263B51"/>
                </a:solidFill>
                <a:effectLst/>
                <a:latin typeface="Open Sans"/>
              </a:rPr>
              <a:t>performance</a:t>
            </a:r>
            <a:r>
              <a:rPr lang="es-ES" b="0" i="0" dirty="0">
                <a:solidFill>
                  <a:srgbClr val="263B51"/>
                </a:solidFill>
                <a:effectLst/>
                <a:latin typeface="Open Sans"/>
              </a:rPr>
              <a:t> sostenido, principios culturales, potencial, estructura, impacto y contribución, y clima de trabajo. </a:t>
            </a:r>
            <a:endParaRPr lang="es-PE" b="1" dirty="0">
              <a:solidFill>
                <a:srgbClr val="263B51"/>
              </a:solidFill>
              <a:latin typeface="Open Sans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713679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ercado Libre Great Place to Work">
            <a:hlinkClick r:id="" action="ppaction://media"/>
            <a:extLst>
              <a:ext uri="{FF2B5EF4-FFF2-40B4-BE49-F238E27FC236}">
                <a16:creationId xmlns:a16="http://schemas.microsoft.com/office/drawing/2014/main" id="{05444F8B-26FD-4594-A29B-0B3DD47AEBF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1276" y="760878"/>
            <a:ext cx="9905417" cy="5572230"/>
          </a:xfrm>
        </p:spPr>
      </p:pic>
    </p:spTree>
    <p:extLst>
      <p:ext uri="{BB962C8B-B14F-4D97-AF65-F5344CB8AC3E}">
        <p14:creationId xmlns:p14="http://schemas.microsoft.com/office/powerpoint/2010/main" val="3489352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1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278</Words>
  <Application>Microsoft Office PowerPoint</Application>
  <PresentationFormat>Panorámica</PresentationFormat>
  <Paragraphs>17</Paragraphs>
  <Slides>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Avenir Next LT Pro</vt:lpstr>
      <vt:lpstr>Open Sans</vt:lpstr>
      <vt:lpstr>Wingdings</vt:lpstr>
      <vt:lpstr>Wingdings 2</vt:lpstr>
      <vt:lpstr>DividendVTI</vt:lpstr>
      <vt:lpstr>Cultura de mercado libre</vt:lpstr>
      <vt:lpstr>"Cuando se ocultan las vulnerabilidades que surgen de la vida personal o laboral de cada individuo, lo mejor que se puede  hacer es compartir nuestras vulnerabilidades y ayudar a superarlas en equipo"</vt:lpstr>
      <vt:lpstr>Presentación de PowerPoint</vt:lpstr>
      <vt:lpstr>Presentación de PowerPoint</vt:lpstr>
      <vt:lpstr>Proceso de Implementación de la Cultura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Cultura de mercado libre</dc:title>
  <dc:creator>Roberto Carlos ZEGARRA REYES</dc:creator>
  <cp:lastModifiedBy>Roberto Carlos ZEGARRA REYES</cp:lastModifiedBy>
  <cp:revision>1</cp:revision>
  <dcterms:created xsi:type="dcterms:W3CDTF">2020-06-01T05:44:00Z</dcterms:created>
  <dcterms:modified xsi:type="dcterms:W3CDTF">2020-06-01T05:49:36Z</dcterms:modified>
</cp:coreProperties>
</file>